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52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9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7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42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26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5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3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4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44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4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07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whistleblowing-guidance-and-code-of-practice-for-employers" TargetMode="External"/><Relationship Id="rId2" Type="http://schemas.openxmlformats.org/officeDocument/2006/relationships/hyperlink" Target="http://www.pcaw.org.uk/files/PCaW_COP_FINAL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872208"/>
          </a:xfrm>
        </p:spPr>
        <p:txBody>
          <a:bodyPr>
            <a:normAutofit/>
          </a:bodyPr>
          <a:lstStyle/>
          <a:p>
            <a:r>
              <a:rPr lang="en-GB" b="1" dirty="0" smtClean="0"/>
              <a:t>STANDARDS CONFERENCE WALES 2015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096344"/>
          </a:xfrm>
        </p:spPr>
        <p:txBody>
          <a:bodyPr>
            <a:normAutofit fontScale="92500"/>
          </a:bodyPr>
          <a:lstStyle/>
          <a:p>
            <a:endParaRPr lang="en-GB" sz="1700" dirty="0" smtClean="0"/>
          </a:p>
          <a:p>
            <a:r>
              <a:rPr lang="en-GB" sz="3800" b="1" dirty="0" smtClean="0">
                <a:latin typeface="+mj-lt"/>
              </a:rPr>
              <a:t>WHISTLEBLOWING WORKSHOP</a:t>
            </a:r>
          </a:p>
          <a:p>
            <a:endParaRPr lang="en-GB" sz="1200" b="1" dirty="0" smtClean="0">
              <a:latin typeface="+mj-lt"/>
            </a:endParaRPr>
          </a:p>
          <a:p>
            <a:r>
              <a:rPr lang="en-GB" sz="2600" b="1" dirty="0" err="1" smtClean="0">
                <a:latin typeface="+mj-lt"/>
              </a:rPr>
              <a:t>Sioned</a:t>
            </a:r>
            <a:r>
              <a:rPr lang="en-GB" sz="2600" b="1" dirty="0" smtClean="0">
                <a:latin typeface="+mj-lt"/>
              </a:rPr>
              <a:t> </a:t>
            </a:r>
            <a:r>
              <a:rPr lang="en-GB" sz="2600" b="1" dirty="0" err="1" smtClean="0">
                <a:latin typeface="+mj-lt"/>
              </a:rPr>
              <a:t>Wyn</a:t>
            </a:r>
            <a:r>
              <a:rPr lang="en-GB" sz="2600" b="1" dirty="0" smtClean="0">
                <a:latin typeface="+mj-lt"/>
              </a:rPr>
              <a:t> Davies, Deputy Monitoring Officer, Wrexham County Borough Council</a:t>
            </a:r>
          </a:p>
          <a:p>
            <a:endParaRPr lang="en-GB" sz="1500" b="1" dirty="0" smtClean="0">
              <a:latin typeface="+mj-lt"/>
            </a:endParaRPr>
          </a:p>
          <a:p>
            <a:r>
              <a:rPr lang="en-GB" sz="2600" b="1" dirty="0" smtClean="0">
                <a:latin typeface="+mj-lt"/>
              </a:rPr>
              <a:t>Kumi Ariyadasa, Solicitor, City of Cardiff Council</a:t>
            </a:r>
          </a:p>
          <a:p>
            <a:endParaRPr lang="en-GB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6331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Wrexham’s</a:t>
            </a:r>
            <a:r>
              <a:rPr lang="en-GB" dirty="0" smtClean="0"/>
              <a:t> </a:t>
            </a:r>
            <a:r>
              <a:rPr lang="en-GB" b="1" dirty="0" smtClean="0"/>
              <a:t>approach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Standards Committee has responsibility for: “Overseeing the Council's Whistleblowing regime” </a:t>
            </a:r>
          </a:p>
          <a:p>
            <a:endParaRPr lang="en-GB" sz="1100" dirty="0"/>
          </a:p>
          <a:p>
            <a:pPr lvl="0"/>
            <a:r>
              <a:rPr lang="en-GB" dirty="0"/>
              <a:t>Revised Policy and Procedure approved by Council in February 2015</a:t>
            </a:r>
          </a:p>
          <a:p>
            <a:endParaRPr lang="en-GB" sz="1100" dirty="0"/>
          </a:p>
          <a:p>
            <a:pPr lvl="0"/>
            <a:r>
              <a:rPr lang="en-GB" dirty="0"/>
              <a:t>Communications plan – published on Council’s intranet SAM, Friday Bulletin, management briefings</a:t>
            </a:r>
          </a:p>
          <a:p>
            <a:endParaRPr lang="en-GB" sz="1100" dirty="0"/>
          </a:p>
          <a:p>
            <a:pPr lvl="0"/>
            <a:r>
              <a:rPr lang="en-GB" dirty="0"/>
              <a:t>Monitoring Officer records cases and reports annually to Standards Committee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639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Discussion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/>
              <a:t>What does your authority do?</a:t>
            </a:r>
          </a:p>
          <a:p>
            <a:endParaRPr lang="en-GB" sz="1200" dirty="0" smtClean="0"/>
          </a:p>
          <a:p>
            <a:r>
              <a:rPr lang="en-GB" sz="3600" dirty="0" smtClean="0"/>
              <a:t>How is it being communicated?</a:t>
            </a:r>
          </a:p>
          <a:p>
            <a:endParaRPr lang="en-GB" sz="1200" dirty="0" smtClean="0"/>
          </a:p>
          <a:p>
            <a:r>
              <a:rPr lang="en-GB" sz="3600" dirty="0" smtClean="0"/>
              <a:t>Who is responsible for monitoring?</a:t>
            </a:r>
          </a:p>
          <a:p>
            <a:endParaRPr lang="en-GB" sz="1000" dirty="0" smtClean="0"/>
          </a:p>
          <a:p>
            <a:r>
              <a:rPr lang="en-GB" sz="3600" dirty="0" smtClean="0"/>
              <a:t>How many whistleblowing reports were made this year?</a:t>
            </a:r>
          </a:p>
          <a:p>
            <a:endParaRPr lang="en-GB" sz="1200" dirty="0" smtClean="0"/>
          </a:p>
          <a:p>
            <a:r>
              <a:rPr lang="en-GB" sz="3600" dirty="0" smtClean="0"/>
              <a:t>Role of your Standards Committee?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1949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What is “Whistleblowing”?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GB" dirty="0" smtClean="0"/>
              <a:t>When a worker reports suspected wrongdoing at work</a:t>
            </a:r>
          </a:p>
          <a:p>
            <a:pPr marL="0" indent="0">
              <a:spcBef>
                <a:spcPts val="600"/>
              </a:spcBef>
              <a:buNone/>
            </a:pPr>
            <a:endParaRPr lang="en-GB" sz="1600" dirty="0" smtClean="0"/>
          </a:p>
          <a:p>
            <a:pPr>
              <a:spcBef>
                <a:spcPts val="600"/>
              </a:spcBef>
            </a:pPr>
            <a:r>
              <a:rPr lang="en-GB" dirty="0" smtClean="0"/>
              <a:t>In the public interest</a:t>
            </a:r>
          </a:p>
          <a:p>
            <a:pPr marL="0" indent="0">
              <a:spcBef>
                <a:spcPts val="600"/>
              </a:spcBef>
              <a:buNone/>
            </a:pPr>
            <a:endParaRPr lang="en-GB" sz="1600" dirty="0" smtClean="0"/>
          </a:p>
          <a:p>
            <a:pPr>
              <a:spcBef>
                <a:spcPts val="600"/>
              </a:spcBef>
            </a:pPr>
            <a:r>
              <a:rPr lang="en-GB" dirty="0" smtClean="0"/>
              <a:t>May report the wrongdoing internally or externally </a:t>
            </a:r>
          </a:p>
          <a:p>
            <a:pPr>
              <a:spcBef>
                <a:spcPts val="600"/>
              </a:spcBef>
            </a:pPr>
            <a:endParaRPr lang="en-GB" sz="1600" dirty="0" smtClean="0"/>
          </a:p>
          <a:p>
            <a:pPr>
              <a:spcBef>
                <a:spcPts val="600"/>
              </a:spcBef>
            </a:pPr>
            <a:r>
              <a:rPr lang="en-GB" dirty="0" smtClean="0"/>
              <a:t>Good governance requires effective internal whistleblowing arrangements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2509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Legal framework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Public Interest Disclosure Act 1998 (‘PIDA’)</a:t>
            </a:r>
          </a:p>
          <a:p>
            <a:endParaRPr lang="en-GB" sz="1100" dirty="0" smtClean="0"/>
          </a:p>
          <a:p>
            <a:r>
              <a:rPr lang="en-GB" dirty="0" smtClean="0"/>
              <a:t>Legal protection for workers disclosing malpractice in the public interest</a:t>
            </a:r>
          </a:p>
          <a:p>
            <a:endParaRPr lang="en-GB" sz="1100" dirty="0" smtClean="0"/>
          </a:p>
          <a:p>
            <a:r>
              <a:rPr lang="en-GB" dirty="0" smtClean="0"/>
              <a:t>Protection for disclosures of: A criminal </a:t>
            </a:r>
            <a:r>
              <a:rPr lang="en-GB" dirty="0"/>
              <a:t>offence / breach of legal obligation / miscarriage of justice / danger to health or safety / </a:t>
            </a:r>
            <a:r>
              <a:rPr lang="en-GB" dirty="0" smtClean="0"/>
              <a:t>damage </a:t>
            </a:r>
            <a:r>
              <a:rPr lang="en-GB" dirty="0"/>
              <a:t>to the environment </a:t>
            </a:r>
            <a:endParaRPr lang="en-GB" dirty="0" smtClean="0"/>
          </a:p>
          <a:p>
            <a:endParaRPr lang="en-GB" sz="1100" dirty="0" smtClean="0"/>
          </a:p>
          <a:p>
            <a:r>
              <a:rPr lang="en-GB" dirty="0" smtClean="0"/>
              <a:t>External disclosures only protected if justified </a:t>
            </a:r>
          </a:p>
          <a:p>
            <a:endParaRPr lang="en-GB" sz="1200" dirty="0"/>
          </a:p>
          <a:p>
            <a:r>
              <a:rPr lang="en-GB" dirty="0" smtClean="0"/>
              <a:t>Unlawful for an employer to dismiss or victimise a </a:t>
            </a:r>
            <a:r>
              <a:rPr lang="en-GB" dirty="0" err="1" smtClean="0"/>
              <a:t>whistleblower</a:t>
            </a:r>
            <a:r>
              <a:rPr lang="en-GB" dirty="0" smtClean="0"/>
              <a:t> under PIDA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47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is it relevant?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en-GB" dirty="0" smtClean="0"/>
              <a:t>Exposing misconduct, corruption or illegal behaviour</a:t>
            </a:r>
          </a:p>
          <a:p>
            <a:endParaRPr lang="en-GB" sz="1200" dirty="0" smtClean="0"/>
          </a:p>
          <a:p>
            <a:r>
              <a:rPr lang="en-GB" dirty="0" smtClean="0"/>
              <a:t>Supports Nolan principles – Openness, Honesty, Integrity</a:t>
            </a:r>
          </a:p>
          <a:p>
            <a:endParaRPr lang="en-GB" sz="1200" dirty="0" smtClean="0"/>
          </a:p>
          <a:p>
            <a:r>
              <a:rPr lang="en-GB" dirty="0" smtClean="0"/>
              <a:t>“A key component in any strategy to challenge inappropriate behaviour at all levels of an organisation” </a:t>
            </a:r>
            <a:r>
              <a:rPr lang="en-GB" sz="1800" dirty="0" smtClean="0"/>
              <a:t>(10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Report of the Committee on Standards in Public Life)</a:t>
            </a:r>
          </a:p>
        </p:txBody>
      </p:sp>
    </p:spTree>
    <p:extLst>
      <p:ext uri="{BB962C8B-B14F-4D97-AF65-F5344CB8AC3E}">
        <p14:creationId xmlns:p14="http://schemas.microsoft.com/office/powerpoint/2010/main" val="2279290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Effective Whistleblowing Arrangements (1)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GB" dirty="0" smtClean="0"/>
              <a:t>Clear policy to reiterate commitment to principles and effective implementation of PIDA</a:t>
            </a:r>
          </a:p>
          <a:p>
            <a:endParaRPr lang="en-GB" sz="900" dirty="0" smtClean="0"/>
          </a:p>
          <a:p>
            <a:r>
              <a:rPr lang="en-GB" dirty="0" smtClean="0"/>
              <a:t>Clear procedure for addressing concerns and providing feedback</a:t>
            </a:r>
          </a:p>
          <a:p>
            <a:endParaRPr lang="en-GB" sz="900" dirty="0" smtClean="0"/>
          </a:p>
          <a:p>
            <a:r>
              <a:rPr lang="en-GB" dirty="0" smtClean="0"/>
              <a:t>Offering an alternative to line management, both inside and outside the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444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Effective </a:t>
            </a:r>
            <a:r>
              <a:rPr lang="en-GB" b="1" dirty="0"/>
              <a:t>W</a:t>
            </a:r>
            <a:r>
              <a:rPr lang="en-GB" b="1" dirty="0" smtClean="0"/>
              <a:t>histleblowing </a:t>
            </a:r>
            <a:r>
              <a:rPr lang="en-GB" b="1" dirty="0"/>
              <a:t>A</a:t>
            </a:r>
            <a:r>
              <a:rPr lang="en-GB" b="1" dirty="0" smtClean="0"/>
              <a:t>rrangements (2)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GB" dirty="0" smtClean="0"/>
              <a:t>Communication – so that all staff are aware of whistleblowing avenues</a:t>
            </a:r>
          </a:p>
          <a:p>
            <a:endParaRPr lang="en-GB" sz="900" dirty="0" smtClean="0"/>
          </a:p>
          <a:p>
            <a:r>
              <a:rPr lang="en-GB" dirty="0" smtClean="0"/>
              <a:t>Training for managers on dealing appropriately with whistleblowing reports</a:t>
            </a:r>
          </a:p>
          <a:p>
            <a:endParaRPr lang="en-GB" sz="900" dirty="0" smtClean="0"/>
          </a:p>
          <a:p>
            <a:r>
              <a:rPr lang="en-GB" dirty="0" smtClean="0"/>
              <a:t>Monitoring and review – to consider how procedures are working, identify trends, possible system failures and issues arising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398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Other Council Service Providers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Contractors &amp; New service delivery models</a:t>
            </a:r>
          </a:p>
          <a:p>
            <a:endParaRPr lang="en-GB" sz="1300" dirty="0" smtClean="0"/>
          </a:p>
          <a:p>
            <a:r>
              <a:rPr lang="en-GB" dirty="0" smtClean="0"/>
              <a:t>Risk that workers are not aware of their rights or how to report concerns</a:t>
            </a:r>
          </a:p>
          <a:p>
            <a:endParaRPr lang="en-GB" sz="1400" dirty="0" smtClean="0"/>
          </a:p>
          <a:p>
            <a:endParaRPr lang="en-GB" sz="1100" dirty="0" smtClean="0"/>
          </a:p>
          <a:p>
            <a:r>
              <a:rPr lang="en-GB" dirty="0" smtClean="0"/>
              <a:t>NAO recommendations: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* Share own policies and procedures with 	delivery partners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* Review delivery partners’ arrangements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* Seek information from delivery partners to 	oversee issues and risks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	</a:t>
            </a:r>
            <a:r>
              <a:rPr lang="en-GB" sz="1300" dirty="0" smtClean="0"/>
              <a:t>(NAO report, March 2014)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98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Best Practice Guidance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3500" dirty="0"/>
              <a:t>Public Concern at </a:t>
            </a:r>
            <a:r>
              <a:rPr lang="en-GB" sz="3500" dirty="0" smtClean="0"/>
              <a:t>Work (‘PCAW’) </a:t>
            </a:r>
          </a:p>
          <a:p>
            <a:r>
              <a:rPr lang="en-GB" sz="3500" dirty="0" smtClean="0"/>
              <a:t>Recommended Code of Practice </a:t>
            </a:r>
            <a:r>
              <a:rPr lang="en-GB" sz="3500" dirty="0" smtClean="0"/>
              <a:t>(2013</a:t>
            </a:r>
            <a:r>
              <a:rPr lang="en-GB" sz="3500" dirty="0"/>
              <a:t>) </a:t>
            </a:r>
            <a:r>
              <a:rPr lang="en-GB" sz="1600" dirty="0">
                <a:hlinkClick r:id="rId2"/>
              </a:rPr>
              <a:t>http://</a:t>
            </a:r>
            <a:r>
              <a:rPr lang="en-GB" sz="1600" dirty="0" smtClean="0">
                <a:hlinkClick r:id="rId2"/>
              </a:rPr>
              <a:t>www.pcaw.org.uk/files/PCaW_COP_FINAL.pdf</a:t>
            </a:r>
            <a:r>
              <a:rPr lang="en-GB" sz="1600" dirty="0" smtClean="0"/>
              <a:t> </a:t>
            </a:r>
            <a:endParaRPr lang="en-GB" sz="1600" dirty="0" smtClean="0"/>
          </a:p>
          <a:p>
            <a:r>
              <a:rPr lang="en-GB" sz="3500" dirty="0" smtClean="0"/>
              <a:t>First 100 Campaign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3500" dirty="0" smtClean="0"/>
              <a:t>Department for Business Innovation &amp; Skills </a:t>
            </a:r>
          </a:p>
          <a:p>
            <a:r>
              <a:rPr lang="en-GB" sz="3500" dirty="0" smtClean="0"/>
              <a:t>Guidance for Employers and Code of Practice (March 2015</a:t>
            </a:r>
            <a:r>
              <a:rPr lang="en-GB" sz="3500" dirty="0" smtClean="0"/>
              <a:t>)</a:t>
            </a:r>
          </a:p>
          <a:p>
            <a:r>
              <a:rPr lang="en-GB" sz="1600" dirty="0">
                <a:hlinkClick r:id="rId3"/>
              </a:rPr>
              <a:t>https://</a:t>
            </a:r>
            <a:r>
              <a:rPr lang="en-GB" sz="1600" dirty="0">
                <a:hlinkClick r:id="rId3"/>
              </a:rPr>
              <a:t>www.gov.uk/government/publications/whistleblowing-guidance-and-code-of-practice-for-employers</a:t>
            </a:r>
            <a:r>
              <a:rPr lang="en-GB" sz="1600" dirty="0"/>
              <a:t> </a:t>
            </a:r>
          </a:p>
          <a:p>
            <a:endParaRPr lang="en-GB" sz="3500" dirty="0" smtClean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43185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Cardiff’s</a:t>
            </a:r>
            <a:r>
              <a:rPr lang="en-GB" dirty="0" smtClean="0"/>
              <a:t> </a:t>
            </a:r>
            <a:r>
              <a:rPr lang="en-GB" b="1" dirty="0" smtClean="0"/>
              <a:t>approach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Standards &amp; Ethics Committee has responsibility: </a:t>
            </a:r>
            <a:r>
              <a:rPr lang="en-GB" i="1" dirty="0" smtClean="0"/>
              <a:t>“To oversee and monitor the Council’s whistleblowing procedures and to consider ethical issues arising”</a:t>
            </a:r>
          </a:p>
          <a:p>
            <a:endParaRPr lang="en-GB" sz="1000" dirty="0" smtClean="0"/>
          </a:p>
          <a:p>
            <a:r>
              <a:rPr lang="en-GB" dirty="0" smtClean="0"/>
              <a:t>Revised </a:t>
            </a:r>
            <a:r>
              <a:rPr lang="en-GB" dirty="0"/>
              <a:t>Policy and </a:t>
            </a:r>
            <a:r>
              <a:rPr lang="en-GB" dirty="0" smtClean="0"/>
              <a:t>Procedure</a:t>
            </a:r>
            <a:r>
              <a:rPr lang="en-GB" dirty="0"/>
              <a:t> </a:t>
            </a:r>
            <a:r>
              <a:rPr lang="en-GB" dirty="0" smtClean="0"/>
              <a:t>approved by Cabinet in October 2014</a:t>
            </a:r>
          </a:p>
          <a:p>
            <a:endParaRPr lang="en-GB" sz="1000" dirty="0"/>
          </a:p>
          <a:p>
            <a:r>
              <a:rPr lang="en-GB" dirty="0"/>
              <a:t>Communications plan – posters </a:t>
            </a:r>
            <a:r>
              <a:rPr lang="en-GB" dirty="0" smtClean="0"/>
              <a:t>in all Council buildings and leaflets for all staff and managers</a:t>
            </a:r>
          </a:p>
          <a:p>
            <a:endParaRPr lang="en-GB" sz="1000" dirty="0" smtClean="0"/>
          </a:p>
          <a:p>
            <a:r>
              <a:rPr lang="en-GB" dirty="0" smtClean="0"/>
              <a:t>Monitoring Officer records cases and reports regularly to Standards &amp; Ethics Committee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938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3205CB8A924F428082EC523391D0A1" ma:contentTypeVersion="2" ma:contentTypeDescription="Create a new document." ma:contentTypeScope="" ma:versionID="e9226c0045bff4cb24213cc8051305b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384bebaf7ef689e31549760bf36f58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A6F642D-27AC-4268-8ABD-B24CF48EC9C2}"/>
</file>

<file path=customXml/itemProps2.xml><?xml version="1.0" encoding="utf-8"?>
<ds:datastoreItem xmlns:ds="http://schemas.openxmlformats.org/officeDocument/2006/customXml" ds:itemID="{7B3CD82A-3440-4F90-8B4F-B9748B4B20D7}"/>
</file>

<file path=customXml/itemProps3.xml><?xml version="1.0" encoding="utf-8"?>
<ds:datastoreItem xmlns:ds="http://schemas.openxmlformats.org/officeDocument/2006/customXml" ds:itemID="{B5930145-6613-4638-8965-AB00EA021BCD}"/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475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STANDARDS CONFERENCE WALES 2015</vt:lpstr>
      <vt:lpstr>What is “Whistleblowing”? </vt:lpstr>
      <vt:lpstr>Legal framework</vt:lpstr>
      <vt:lpstr>How is it relevant?</vt:lpstr>
      <vt:lpstr>Effective Whistleblowing Arrangements (1)</vt:lpstr>
      <vt:lpstr>Effective Whistleblowing Arrangements (2)</vt:lpstr>
      <vt:lpstr>Other Council Service Providers</vt:lpstr>
      <vt:lpstr>Best Practice Guidance</vt:lpstr>
      <vt:lpstr>Cardiff’s approach</vt:lpstr>
      <vt:lpstr>Wrexham’s approach</vt:lpstr>
      <vt:lpstr>Discussion</vt:lpstr>
    </vt:vector>
  </TitlesOfParts>
  <Company>Cardiff Council - Cyngor Caerdydd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CONFERENCE WALES 2015</dc:title>
  <dc:creator>Ariyadasa, Kumi</dc:creator>
  <cp:lastModifiedBy>Ariyadasa, Kumi</cp:lastModifiedBy>
  <cp:revision>24</cp:revision>
  <dcterms:created xsi:type="dcterms:W3CDTF">2015-10-13T13:47:25Z</dcterms:created>
  <dcterms:modified xsi:type="dcterms:W3CDTF">2015-10-21T09:27:47Z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0x010100553205CB8A924F428082EC523391D0A1</vt:lpwstr>
  </property>
</Properties>
</file>