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42"/>
  </p:handoutMasterIdLst>
  <p:sldIdLst>
    <p:sldId id="278" r:id="rId2"/>
    <p:sldId id="315" r:id="rId3"/>
    <p:sldId id="313" r:id="rId4"/>
    <p:sldId id="289" r:id="rId5"/>
    <p:sldId id="317" r:id="rId6"/>
    <p:sldId id="316" r:id="rId7"/>
    <p:sldId id="319" r:id="rId8"/>
    <p:sldId id="347" r:id="rId9"/>
    <p:sldId id="279" r:id="rId10"/>
    <p:sldId id="340" r:id="rId11"/>
    <p:sldId id="343" r:id="rId12"/>
    <p:sldId id="342" r:id="rId13"/>
    <p:sldId id="338" r:id="rId14"/>
    <p:sldId id="320" r:id="rId15"/>
    <p:sldId id="291" r:id="rId16"/>
    <p:sldId id="286" r:id="rId17"/>
    <p:sldId id="309" r:id="rId18"/>
    <p:sldId id="321" r:id="rId19"/>
    <p:sldId id="322" r:id="rId20"/>
    <p:sldId id="326" r:id="rId21"/>
    <p:sldId id="323" r:id="rId22"/>
    <p:sldId id="282" r:id="rId23"/>
    <p:sldId id="325" r:id="rId24"/>
    <p:sldId id="324" r:id="rId25"/>
    <p:sldId id="344" r:id="rId26"/>
    <p:sldId id="285" r:id="rId27"/>
    <p:sldId id="339" r:id="rId28"/>
    <p:sldId id="328" r:id="rId29"/>
    <p:sldId id="329" r:id="rId30"/>
    <p:sldId id="330" r:id="rId31"/>
    <p:sldId id="331" r:id="rId32"/>
    <p:sldId id="332" r:id="rId33"/>
    <p:sldId id="283" r:id="rId34"/>
    <p:sldId id="333" r:id="rId35"/>
    <p:sldId id="334" r:id="rId36"/>
    <p:sldId id="337" r:id="rId37"/>
    <p:sldId id="335" r:id="rId38"/>
    <p:sldId id="299" r:id="rId39"/>
    <p:sldId id="302" r:id="rId40"/>
    <p:sldId id="307" r:id="rId41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84" y="0"/>
            <a:ext cx="289041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899"/>
            <a:ext cx="289041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84" y="9376899"/>
            <a:ext cx="289041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C20FCB-7D0D-4F5A-BD7B-1720650926B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30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C61A-FBFC-4942-9B77-8154A904052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77503-C5C4-4440-B7E6-E533FF7725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80B2C-027B-447A-BD38-EB15DC2EE9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3D30-CA4E-47FE-ABF3-3BA86FE4C9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E26D-F4D4-40F4-A46B-1974DC128A0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F5C8-9F72-4219-AEBF-C0A616291E8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B7ADE-BCFB-4CC0-BC57-6419A05264A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5F4B6-4B3E-4381-A1B6-AAB60CBFF94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27ED-5C83-46D3-B98F-0F31B5CB49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101D0-169A-4D05-8831-FFD1E092F1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8BBC-AD94-4B92-80D7-DFE662DBD7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50729C-0599-478E-8C4C-02CCF264416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mcgrory.co.u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268760"/>
            <a:ext cx="7416824" cy="5328841"/>
          </a:xfrm>
        </p:spPr>
        <p:txBody>
          <a:bodyPr/>
          <a:lstStyle/>
          <a:p>
            <a:endParaRPr lang="en-GB" sz="3600" dirty="0" smtClean="0"/>
          </a:p>
          <a:p>
            <a:endParaRPr lang="en-GB" sz="3600" dirty="0" smtClean="0"/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SOCIAL MEDIA</a:t>
            </a: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Staying out of trouble (Part 1)</a:t>
            </a:r>
          </a:p>
          <a:p>
            <a:endParaRPr lang="en-GB" sz="3600" dirty="0" smtClean="0"/>
          </a:p>
          <a:p>
            <a:pPr algn="r"/>
            <a:r>
              <a:rPr lang="en-GB" sz="2000" b="1" dirty="0" smtClean="0">
                <a:solidFill>
                  <a:schemeClr val="accent3"/>
                </a:solidFill>
              </a:rPr>
              <a:t>Daniel Hurford</a:t>
            </a:r>
          </a:p>
          <a:p>
            <a:pPr algn="r"/>
            <a:r>
              <a:rPr lang="en-GB" sz="2000" b="1" dirty="0" smtClean="0">
                <a:solidFill>
                  <a:schemeClr val="accent3"/>
                </a:solidFill>
              </a:rPr>
              <a:t>Welsh Local Government Association</a:t>
            </a:r>
            <a:endParaRPr lang="en-GB" sz="1200" b="1" dirty="0" smtClean="0">
              <a:solidFill>
                <a:schemeClr val="accent3"/>
              </a:solidFill>
            </a:endParaRPr>
          </a:p>
          <a:p>
            <a:endParaRPr lang="en-GB" sz="3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Increasingly part of everyday life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975"/>
            <a:ext cx="4608512" cy="42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Increasingly part of everyday life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975"/>
            <a:ext cx="4608512" cy="4282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173040"/>
            <a:ext cx="4968651" cy="55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5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What is Social Media? 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1628800"/>
            <a:ext cx="7632848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3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“LinkedIn </a:t>
            </a:r>
            <a:r>
              <a:rPr lang="en-GB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for the people you know. Facebook is for the people you used to know. Twitter is for people you want to </a:t>
            </a:r>
            <a:r>
              <a:rPr lang="en-GB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know” Unknown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Blogging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498" y="1220910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Arguably, where social media started.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Basically, a personal website which is easy to update and </a:t>
            </a:r>
            <a:r>
              <a:rPr lang="en-GB" sz="2800" dirty="0" err="1" smtClean="0"/>
              <a:t>migt</a:t>
            </a:r>
            <a:r>
              <a:rPr lang="en-GB" sz="2800" dirty="0" smtClean="0"/>
              <a:t> typically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Diary or journal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Occasional Thoughts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Articles or </a:t>
            </a:r>
            <a:r>
              <a:rPr lang="en-GB" sz="2800" dirty="0" err="1" smtClean="0"/>
              <a:t>thinkpieces</a:t>
            </a:r>
            <a:r>
              <a:rPr lang="en-GB" sz="2800" dirty="0" smtClean="0"/>
              <a:t> – often to prompt debate and exchange of views.</a:t>
            </a:r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Photos or media.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5" name="Content Placeholder 4" descr="free-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4592" y="4412514"/>
            <a:ext cx="2629408" cy="244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45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70519"/>
            <a:ext cx="6408712" cy="5391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5985" y="1145005"/>
            <a:ext cx="484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https</a:t>
            </a:r>
            <a:r>
              <a:rPr lang="en-GB" sz="2000" dirty="0"/>
              <a:t>://cardiffleadersblog.wordpress.com/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813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907704" y="1161256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 dirty="0">
                <a:latin typeface="Tahoma" pitchFamily="34" charset="0"/>
              </a:rPr>
              <a:t>https://pgriffithsblog.wordpress.com/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52873"/>
            <a:ext cx="8353177" cy="520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808" y="-26451"/>
            <a:ext cx="1181717" cy="12234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4000" b="1" dirty="0" smtClean="0">
                <a:solidFill>
                  <a:schemeClr val="accent3"/>
                </a:solidFill>
              </a:rPr>
              <a:t>Facebook</a:t>
            </a:r>
            <a:endParaRPr lang="en-GB" sz="40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23024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Most popular social media platform in the world.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1 billion users worldwide and around 30 million users in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Public or Private forum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Blog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Post messages to friends and family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Share photos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Share things of interest, concern or humour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Your contacts or “friends” can comment on your posts, share them with their “friends” or “like/dislike” things.</a:t>
            </a:r>
            <a:endParaRPr lang="en-GB" sz="2600" dirty="0"/>
          </a:p>
        </p:txBody>
      </p:sp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79066"/>
            <a:ext cx="6724822" cy="6993508"/>
          </a:xfrm>
          <a:prstGeom prst="rect">
            <a:avLst/>
          </a:prstGeom>
        </p:spPr>
      </p:pic>
      <p:pic>
        <p:nvPicPr>
          <p:cNvPr id="8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77553"/>
            <a:ext cx="7128665" cy="7444755"/>
          </a:xfrm>
          <a:prstGeom prst="rect">
            <a:avLst/>
          </a:prstGeom>
        </p:spPr>
      </p:pic>
      <p:pic>
        <p:nvPicPr>
          <p:cNvPr id="7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4797152"/>
            <a:ext cx="16561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636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1" y="1196975"/>
            <a:ext cx="8220075" cy="8572500"/>
          </a:xfrm>
          <a:prstGeom prst="rect">
            <a:avLst/>
          </a:prstGeom>
        </p:spPr>
      </p:pic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1640" y="5291482"/>
            <a:ext cx="1872208" cy="15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24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268760"/>
            <a:ext cx="7416824" cy="5328841"/>
          </a:xfrm>
        </p:spPr>
        <p:txBody>
          <a:bodyPr/>
          <a:lstStyle/>
          <a:p>
            <a:endParaRPr lang="en-GB" sz="3600" dirty="0" smtClean="0"/>
          </a:p>
          <a:p>
            <a:endParaRPr lang="en-GB" sz="3600" dirty="0" smtClean="0"/>
          </a:p>
          <a:p>
            <a:pPr algn="r"/>
            <a:endParaRPr lang="en-GB" sz="4000" b="1" dirty="0" smtClean="0">
              <a:solidFill>
                <a:schemeClr val="accent3"/>
              </a:solidFill>
            </a:endParaRP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SOCIAL MEDIA</a:t>
            </a:r>
          </a:p>
          <a:p>
            <a:pPr algn="r"/>
            <a:r>
              <a:rPr lang="en-GB" sz="4800" b="1" dirty="0" smtClean="0">
                <a:solidFill>
                  <a:schemeClr val="accent3"/>
                </a:solidFill>
              </a:rPr>
              <a:t>Staying…in touch</a:t>
            </a:r>
          </a:p>
          <a:p>
            <a:endParaRPr lang="en-GB" sz="3600" dirty="0" smtClean="0"/>
          </a:p>
          <a:p>
            <a:endParaRPr lang="en-GB" sz="3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61681"/>
            <a:ext cx="7056175" cy="70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77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56" y="1196975"/>
            <a:ext cx="4824537" cy="5180026"/>
          </a:xfrm>
          <a:prstGeom prst="rect">
            <a:avLst/>
          </a:prstGeom>
        </p:spPr>
      </p:pic>
      <p:pic>
        <p:nvPicPr>
          <p:cNvPr id="8" name="Content Placeholder 5" descr="Faceboo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29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Why use Facebook?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/>
              <a:t>Very</a:t>
            </a:r>
            <a:r>
              <a:rPr lang="en-GB" sz="2800" dirty="0" smtClean="0"/>
              <a:t> easy to set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You can have public or private groups (or pages) – you can act as an administrator or editor, so you can approve who joins your group and can remove inappropriate postings (if necessary)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Can be used as a community mini-website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9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Why use Facebook?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19675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Useful for seeking views, engaging with people and promoting events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Easy to promote and share and get more ‘friends’, exposure and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400" b="1" dirty="0"/>
              <a:t>Watch-out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Hearing things that may be challenging – it’s all about </a:t>
            </a:r>
            <a:r>
              <a:rPr lang="en-GB" sz="2800" dirty="0" smtClean="0"/>
              <a:t>engagement </a:t>
            </a:r>
            <a:r>
              <a:rPr lang="en-GB" sz="2800" dirty="0" err="1" smtClean="0"/>
              <a:t>afterall</a:t>
            </a:r>
            <a:r>
              <a:rPr lang="en-GB" sz="2800" dirty="0" smtClean="0"/>
              <a:t>. These ‘negative’ comments will be seen by all.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Inappropriate comments and postings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 taking over your life!!!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Content Placeholder 5" descr="Facebook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164907" cy="11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Twitter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712" y="1196752"/>
            <a:ext cx="79267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Lot of users – between 9.5m and 15m in UK</a:t>
            </a: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Each post is called a </a:t>
            </a:r>
            <a:r>
              <a:rPr lang="en-GB" sz="2600" dirty="0" smtClean="0"/>
              <a:t>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Brevity is key - maximum of 140 characters per tweet (including all spaces, letters and numbers)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 can add pictures and videos or links to websites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You can ‘favourite’ a tweet or ‘retweet’ a 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Picture 6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3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5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Twitter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pic>
        <p:nvPicPr>
          <p:cNvPr id="7" name="Picture 6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3" y="1772816"/>
            <a:ext cx="8569200" cy="290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‘DM’ (Direct Message) someone – i.e. a private message like a text or </a:t>
            </a:r>
            <a:r>
              <a:rPr lang="en-GB" sz="2400" dirty="0" smtClean="0"/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can ‘follow’ and have ‘followers’</a:t>
            </a:r>
          </a:p>
          <a:p>
            <a:pPr lvl="0">
              <a:lnSpc>
                <a:spcPct val="1070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endParaRPr lang="en-GB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“On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Twitter we get excited if someone follows us. In real life we get really scared and run away</a:t>
            </a:r>
            <a:r>
              <a:rPr lang="en-GB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.” Unknown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via @</a:t>
            </a:r>
            <a:r>
              <a:rPr lang="en-GB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mozusa</a:t>
            </a:r>
            <a:endParaRPr lang="en-GB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6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96752"/>
            <a:ext cx="8229600" cy="68294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57" y="1268760"/>
            <a:ext cx="2798649" cy="4967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666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1196752"/>
            <a:ext cx="824865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6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1196752"/>
            <a:ext cx="6635791" cy="52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Overview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18" y="120834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r>
              <a:rPr lang="en-GB" sz="2800" b="1" dirty="0" smtClean="0"/>
              <a:t>Part 1:	Staying in touch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Social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Why should you use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types of Social Media are out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to use it?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Part 2:	Staying out of trouble</a:t>
            </a: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Legal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Code of Conduct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Reputation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4" y="1196752"/>
            <a:ext cx="8644751" cy="75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12" y="1201214"/>
            <a:ext cx="7945983" cy="68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2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Some Live Examples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4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60867"/>
            <a:ext cx="6384016" cy="55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Probably the easiest and most accessible social media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Instantaneously communicate with your followers, and potentially within seconds millions of others!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Share news stories or events from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Find out what other people are saying (maybe about you or things you care about – sophisticated searches and alerts)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Find out about intelligence or breaking news as </a:t>
            </a:r>
            <a:r>
              <a:rPr lang="en-GB" sz="2800" dirty="0"/>
              <a:t>it happens </a:t>
            </a:r>
            <a:r>
              <a:rPr lang="en-GB" sz="2800" dirty="0" smtClean="0"/>
              <a:t>(careful here though…). Then share it and pass it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Can be very, very funny!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Can help make you appear human and normal!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‘Trolls’ and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Getting drawn into protracted public arguments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Tweeting when a text might be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Tweeting when you’re ‘tired and emotional’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83529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believe everything you read on twitter…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of it is gossip and rumour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Some of it is deliberately untrue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There are some spoof accounts – people are not always who they purport to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‘Clickbait’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Why use Twitter?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268760"/>
            <a:ext cx="76328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What to watch out for:</a:t>
            </a:r>
          </a:p>
          <a:p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Retweeting some things…’retweets do not necessarily mean endorsements’ doesn’t stand up in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The ‘</a:t>
            </a:r>
            <a:r>
              <a:rPr lang="en-GB" sz="2400" dirty="0" err="1" smtClean="0"/>
              <a:t>twitterati</a:t>
            </a:r>
            <a:r>
              <a:rPr lang="en-GB" sz="2400" dirty="0" smtClean="0"/>
              <a:t> bubble’ – twitter users are not necessarily a representative sample of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 tweet is permanent, even if you think you’ve deleted it…so think before you tweet something contentious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6" name="Picture 5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859" y="0"/>
            <a:ext cx="159766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0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So, to recap: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144228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 Social media is simple and free to use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Mass and quick communication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make the most of it, don’t just tell people what you’re doing, listen to feedback too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People can find out about the real you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It can be fun!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It’s all going on already – you might be missing out</a:t>
            </a:r>
            <a:endParaRPr lang="en-GB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776"/>
            <a:ext cx="81375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Go to twitter.com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Sign-up (for free, no strings attached).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Choose your twitter username (@somebody) and a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Create your ‘profile’, with as much or as little detail as you’d like and maybe a picture or two.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Tweet and retweet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And remember to follow too, that’s how you find out what people are doing or saying and how you get followers back…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3"/>
                </a:solidFill>
              </a:rPr>
              <a:t>Tweet within twenty seconds…</a:t>
            </a:r>
            <a:endParaRPr lang="en-GB" sz="3600" b="1" dirty="0">
              <a:solidFill>
                <a:schemeClr val="accent3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What is social media?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broadly means online multimedia/apps which allow you to create and publish content </a:t>
            </a:r>
            <a:r>
              <a:rPr lang="en-GB" sz="2800" dirty="0"/>
              <a:t>and </a:t>
            </a:r>
            <a:r>
              <a:rPr lang="en-GB" sz="2800" dirty="0" smtClean="0"/>
              <a:t>engage in two-way communication</a:t>
            </a:r>
            <a:r>
              <a:rPr lang="en-GB" sz="2800" dirty="0"/>
              <a:t>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can be accessed </a:t>
            </a:r>
            <a:r>
              <a:rPr lang="en-GB" sz="2800" dirty="0"/>
              <a:t>via </a:t>
            </a:r>
            <a:r>
              <a:rPr lang="en-GB" sz="2800" dirty="0" smtClean="0"/>
              <a:t>apps on your </a:t>
            </a:r>
            <a:r>
              <a:rPr lang="en-GB" sz="2800" dirty="0"/>
              <a:t>smartphone, </a:t>
            </a:r>
            <a:r>
              <a:rPr lang="en-GB" sz="2800" dirty="0" smtClean="0"/>
              <a:t>computer, tablet, smart TV or smart watch.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Social media </a:t>
            </a:r>
            <a:r>
              <a:rPr lang="en-GB" sz="2800" dirty="0"/>
              <a:t>accounts </a:t>
            </a:r>
            <a:r>
              <a:rPr lang="en-GB" sz="2800" dirty="0" smtClean="0"/>
              <a:t>tend to be free can </a:t>
            </a:r>
            <a:r>
              <a:rPr lang="en-GB" sz="2800" dirty="0"/>
              <a:t>be set up quickly and </a:t>
            </a:r>
            <a:r>
              <a:rPr lang="en-GB" sz="2800" dirty="0" smtClean="0"/>
              <a:t>easily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132856"/>
            <a:ext cx="7704138" cy="4464745"/>
          </a:xfrm>
        </p:spPr>
        <p:txBody>
          <a:bodyPr/>
          <a:lstStyle/>
          <a:p>
            <a:endParaRPr lang="en-GB" sz="4400" b="1" dirty="0" smtClean="0">
              <a:solidFill>
                <a:schemeClr val="accent3"/>
              </a:solidFill>
            </a:endParaRPr>
          </a:p>
          <a:p>
            <a:endParaRPr lang="en-GB" sz="4400" b="1" dirty="0" smtClean="0">
              <a:solidFill>
                <a:schemeClr val="accent3"/>
              </a:solidFill>
            </a:endParaRPr>
          </a:p>
          <a:p>
            <a:endParaRPr lang="en-GB" sz="4400" b="1" dirty="0">
              <a:solidFill>
                <a:schemeClr val="accent3"/>
              </a:solidFill>
            </a:endParaRPr>
          </a:p>
          <a:p>
            <a:r>
              <a:rPr lang="en-GB" sz="4400" b="1" dirty="0" smtClean="0">
                <a:solidFill>
                  <a:schemeClr val="accent3"/>
                </a:solidFill>
              </a:rPr>
              <a:t>Any Questions?</a:t>
            </a:r>
            <a:endParaRPr lang="en-GB" sz="3600" dirty="0" smtClean="0"/>
          </a:p>
          <a:p>
            <a:endParaRPr lang="en-GB" sz="3600" dirty="0" smtClean="0"/>
          </a:p>
          <a:p>
            <a:endParaRPr lang="en-GB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n-GB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What is social media?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22" y="144190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It’s just a new(</a:t>
            </a:r>
            <a:r>
              <a:rPr lang="en-GB" sz="2800" dirty="0" err="1" smtClean="0"/>
              <a:t>ish</a:t>
            </a:r>
            <a:r>
              <a:rPr lang="en-GB" sz="2800" dirty="0" smtClean="0"/>
              <a:t>) form of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Humans have communicated and shared information through graphic, oral or written media for millennia…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…why should we be afraid of or dismissive of this relatively new media?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It’s free, available and open to all – information and mass-communication from the palm of your hand! </a:t>
            </a:r>
          </a:p>
        </p:txBody>
      </p:sp>
    </p:spTree>
    <p:extLst>
      <p:ext uri="{BB962C8B-B14F-4D97-AF65-F5344CB8AC3E}">
        <p14:creationId xmlns:p14="http://schemas.microsoft.com/office/powerpoint/2010/main" val="260222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popular!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22" y="1199612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Facebook: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round 30 million users in UK.</a:t>
            </a:r>
            <a:r>
              <a:rPr lang="en-GB" sz="2800" dirty="0"/>
              <a:t> </a:t>
            </a:r>
            <a:r>
              <a:rPr lang="en-GB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Facebook is the </a:t>
            </a:r>
            <a:r>
              <a:rPr lang="en-GB" sz="2800" dirty="0"/>
              <a:t>default social networking site for </a:t>
            </a:r>
            <a:r>
              <a:rPr lang="en-GB" sz="2800" dirty="0" smtClean="0"/>
              <a:t>96% of UK </a:t>
            </a:r>
            <a:r>
              <a:rPr lang="en-GB" sz="2800" dirty="0"/>
              <a:t>adults who are online </a:t>
            </a:r>
            <a:r>
              <a:rPr lang="en-GB" sz="2800" dirty="0" smtClean="0"/>
              <a:t>(Ofcom)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 smtClean="0"/>
              <a:t>Twitter: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Twitter says 15m UK users (end of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ONS </a:t>
            </a:r>
            <a:r>
              <a:rPr lang="en-GB" sz="2800" dirty="0" smtClean="0"/>
              <a:t>suggests around 9.5m</a:t>
            </a:r>
          </a:p>
          <a:p>
            <a:r>
              <a:rPr lang="en-GB" sz="1600" i="1" dirty="0" smtClean="0"/>
              <a:t>Stats </a:t>
            </a:r>
            <a:r>
              <a:rPr lang="en-GB" sz="1600" i="1" dirty="0"/>
              <a:t>from </a:t>
            </a:r>
            <a:r>
              <a:rPr lang="en-GB" sz="1600" i="1" dirty="0">
                <a:hlinkClick r:id="rId3"/>
              </a:rPr>
              <a:t>http://www.rosemcgrory.co.uk</a:t>
            </a:r>
            <a:r>
              <a:rPr lang="en-GB" sz="1600" i="1" dirty="0" smtClean="0">
                <a:hlinkClick r:id="rId3"/>
              </a:rPr>
              <a:t>/</a:t>
            </a:r>
            <a:r>
              <a:rPr lang="en-GB" sz="1600" i="1" dirty="0" smtClean="0"/>
              <a:t> </a:t>
            </a:r>
          </a:p>
          <a:p>
            <a:endParaRPr lang="en-GB" sz="1600" i="1" dirty="0"/>
          </a:p>
          <a:p>
            <a:r>
              <a:rPr lang="en-GB" sz="2800" b="1" dirty="0" smtClean="0"/>
              <a:t>Newspapers: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8m national newspaper circulation</a:t>
            </a:r>
          </a:p>
        </p:txBody>
      </p:sp>
    </p:spTree>
    <p:extLst>
      <p:ext uri="{BB962C8B-B14F-4D97-AF65-F5344CB8AC3E}">
        <p14:creationId xmlns:p14="http://schemas.microsoft.com/office/powerpoint/2010/main" val="1608974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growing!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435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8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5"/>
            <a:ext cx="81375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Tahoma" pitchFamily="34" charset="0"/>
              </a:rPr>
              <a:t>It’s here to stay…or is it?</a:t>
            </a:r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22" y="119961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paints caves?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relies on town criers for the latest gossip from Albert Square?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sends a postcard wishing your Great Aunt Mable was with you clubbing in </a:t>
            </a:r>
            <a:r>
              <a:rPr lang="en-GB" sz="2800" b="1" dirty="0" err="1" smtClean="0"/>
              <a:t>Ayia</a:t>
            </a:r>
            <a:r>
              <a:rPr lang="en-GB" sz="2800" b="1" dirty="0" smtClean="0"/>
              <a:t> Napa?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still buys a daily newspaper?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Who remembers ‘Friends Reunited’?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254709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412874"/>
            <a:ext cx="8137525" cy="4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GB" sz="2600" dirty="0"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3375"/>
            <a:ext cx="7164387" cy="863600"/>
          </a:xfrm>
          <a:noFill/>
          <a:ln/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/>
                </a:solidFill>
              </a:rPr>
              <a:t>What is Social Media? </a:t>
            </a:r>
            <a:endParaRPr lang="en-GB" b="1" dirty="0">
              <a:solidFill>
                <a:schemeClr val="accent3"/>
              </a:solidFill>
              <a:latin typeface="Tahoma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3" descr="twitter-bi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598" y="2281938"/>
            <a:ext cx="1794406" cy="1344124"/>
          </a:xfrm>
          <a:prstGeom prst="rect">
            <a:avLst/>
          </a:prstGeom>
        </p:spPr>
      </p:pic>
      <p:pic>
        <p:nvPicPr>
          <p:cNvPr id="5" name="Content Placeholder 4" descr="free-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71124" y="3885145"/>
            <a:ext cx="2353056" cy="21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Facebook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441590"/>
            <a:ext cx="1143349" cy="1143349"/>
          </a:xfrm>
          <a:prstGeom prst="rect">
            <a:avLst/>
          </a:prstGeom>
        </p:spPr>
      </p:pic>
      <p:pic>
        <p:nvPicPr>
          <p:cNvPr id="7" name="Picture 6" descr="Linkedin-Logo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5107716"/>
            <a:ext cx="2707226" cy="877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189" y="1253552"/>
            <a:ext cx="8137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…online </a:t>
            </a:r>
            <a:r>
              <a:rPr lang="en-GB" sz="2400" dirty="0"/>
              <a:t>multimedia/apps </a:t>
            </a:r>
            <a:r>
              <a:rPr lang="en-GB" sz="2400" dirty="0" smtClean="0"/>
              <a:t>allowing </a:t>
            </a:r>
            <a:r>
              <a:rPr lang="en-GB" sz="2400" dirty="0"/>
              <a:t>you to create and publish content and engage in </a:t>
            </a:r>
            <a:r>
              <a:rPr lang="en-GB" sz="2400" dirty="0" smtClean="0"/>
              <a:t>two-way </a:t>
            </a:r>
            <a:r>
              <a:rPr lang="en-GB" sz="2400" dirty="0"/>
              <a:t>communication.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043" y="2417717"/>
            <a:ext cx="1308399" cy="1208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80" y="3836120"/>
            <a:ext cx="2288613" cy="1054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1590"/>
            <a:ext cx="1184472" cy="1184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87" y="4241694"/>
            <a:ext cx="1936195" cy="1434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WLGA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LGA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LGA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LGA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LGA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205CB8A924F428082EC523391D0A1" ma:contentTypeVersion="2" ma:contentTypeDescription="Create a new document." ma:contentTypeScope="" ma:versionID="e9226c0045bff4cb24213cc8051305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84bebaf7ef689e31549760bf36f58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70DBE-1F87-4FC5-BAE7-DA8E07C9FA2F}"/>
</file>

<file path=customXml/itemProps2.xml><?xml version="1.0" encoding="utf-8"?>
<ds:datastoreItem xmlns:ds="http://schemas.openxmlformats.org/officeDocument/2006/customXml" ds:itemID="{84213D5A-64F2-4E6B-BE65-C512FF09B5EF}"/>
</file>

<file path=customXml/itemProps3.xml><?xml version="1.0" encoding="utf-8"?>
<ds:datastoreItem xmlns:ds="http://schemas.openxmlformats.org/officeDocument/2006/customXml" ds:itemID="{2089D904-874E-4FCE-885D-2476F40106C4}"/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595</TotalTime>
  <Words>1076</Words>
  <Application>Microsoft Office PowerPoint</Application>
  <PresentationFormat>On-screen Show (4:3)</PresentationFormat>
  <Paragraphs>220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&lt;Default&gt;Welsh Local Government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daniel.hurford@WLGA.GOV.UK</dc:creator>
  <cp:lastModifiedBy>Davis, Jayne (Secretary)</cp:lastModifiedBy>
  <cp:revision>67</cp:revision>
  <cp:lastPrinted>2015-10-19T14:41:43Z</cp:lastPrinted>
  <dcterms:created xsi:type="dcterms:W3CDTF">2012-07-24T13:39:37Z</dcterms:created>
  <dcterms:modified xsi:type="dcterms:W3CDTF">2015-10-19T15:20:17Z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0x010100553205CB8A924F428082EC523391D0A1</vt:lpwstr>
  </property>
</Properties>
</file>