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73" r:id="rId5"/>
    <p:sldId id="274" r:id="rId6"/>
    <p:sldId id="275" r:id="rId7"/>
    <p:sldId id="262" r:id="rId8"/>
    <p:sldId id="265" r:id="rId9"/>
    <p:sldId id="263" r:id="rId10"/>
    <p:sldId id="270" r:id="rId11"/>
    <p:sldId id="271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2C19-C328-4ADB-B994-50DC1DE73FE1}" type="datetimeFigureOut">
              <a:rPr lang="en-GB" smtClean="0"/>
              <a:pPr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CA0F-939E-47E2-8AAC-7E86FF2C2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9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2B0C-FBA7-4AF2-B2F7-393596B7AC1F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7894-690C-4A3C-B99B-8A4EA0CF3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7894-690C-4A3C-B99B-8A4EA0CF3B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3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Omb-b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267744" cy="835282"/>
          </a:xfrm>
          <a:prstGeom prst="rect">
            <a:avLst/>
          </a:prstGeom>
        </p:spPr>
      </p:pic>
      <p:pic>
        <p:nvPicPr>
          <p:cNvPr id="7" name="Picture 3" descr="C:\Users\marilynm\AppData\Local\Microsoft\Windows\Temporary Internet Files\Content.IE5\5MRKK7Q0\Cymru[1]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>
            <a:off x="2147411" y="0"/>
            <a:ext cx="4849177" cy="6858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7"/>
          </a:xfrm>
        </p:spPr>
        <p:txBody>
          <a:bodyPr/>
          <a:lstStyle>
            <a:lvl1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Are the Nolan Principles fit for purpose now &amp; in 20 years?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NICK BENNETT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Services Ombudsman for Wales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2014/15 – Code of Conduct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231</a:t>
            </a:r>
            <a:r>
              <a:rPr lang="en-GB" dirty="0" smtClean="0"/>
              <a:t> Code complaints received</a:t>
            </a:r>
          </a:p>
          <a:p>
            <a:pPr lvl="1"/>
            <a:r>
              <a:rPr lang="en-GB" b="1" dirty="0" smtClean="0"/>
              <a:t>35% </a:t>
            </a:r>
            <a:r>
              <a:rPr lang="en-GB" dirty="0" smtClean="0"/>
              <a:t>- promotion of equality &amp; respect</a:t>
            </a:r>
          </a:p>
          <a:p>
            <a:pPr lvl="1"/>
            <a:r>
              <a:rPr lang="en-GB" b="1" dirty="0" smtClean="0"/>
              <a:t>22%</a:t>
            </a:r>
            <a:r>
              <a:rPr lang="en-GB" dirty="0" smtClean="0"/>
              <a:t> - disclosure &amp; registration of interests</a:t>
            </a:r>
          </a:p>
          <a:p>
            <a:pPr lvl="1"/>
            <a:r>
              <a:rPr lang="en-GB" b="1" dirty="0" smtClean="0"/>
              <a:t>16%</a:t>
            </a:r>
            <a:r>
              <a:rPr lang="en-GB" dirty="0" smtClean="0"/>
              <a:t> - integrity</a:t>
            </a:r>
          </a:p>
          <a:p>
            <a:pPr lvl="1"/>
            <a:r>
              <a:rPr lang="en-GB" b="1" dirty="0" smtClean="0"/>
              <a:t>10%</a:t>
            </a:r>
            <a:r>
              <a:rPr lang="en-GB" dirty="0" smtClean="0"/>
              <a:t> - accountability &amp; openness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2014/15 – Code of Conduct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the </a:t>
            </a:r>
            <a:r>
              <a:rPr lang="en-GB" b="1" dirty="0" smtClean="0"/>
              <a:t>231</a:t>
            </a:r>
            <a:r>
              <a:rPr lang="en-GB" dirty="0" smtClean="0"/>
              <a:t> Code complaints received</a:t>
            </a:r>
          </a:p>
          <a:p>
            <a:pPr lvl="1"/>
            <a:r>
              <a:rPr lang="en-GB" b="1" dirty="0" smtClean="0"/>
              <a:t>17</a:t>
            </a:r>
            <a:r>
              <a:rPr lang="en-GB" dirty="0" smtClean="0"/>
              <a:t> - identified a breach</a:t>
            </a:r>
          </a:p>
          <a:p>
            <a:pPr lvl="1"/>
            <a:r>
              <a:rPr lang="en-GB" b="1" dirty="0" smtClean="0"/>
              <a:t>8</a:t>
            </a:r>
            <a:r>
              <a:rPr lang="en-GB" dirty="0" smtClean="0"/>
              <a:t> - no action necessary</a:t>
            </a:r>
          </a:p>
          <a:p>
            <a:pPr lvl="1"/>
            <a:r>
              <a:rPr lang="en-GB" b="1" dirty="0" smtClean="0"/>
              <a:t>8</a:t>
            </a:r>
            <a:r>
              <a:rPr lang="en-GB" dirty="0" smtClean="0"/>
              <a:t> - referred to Standards Committees</a:t>
            </a:r>
          </a:p>
          <a:p>
            <a:pPr lvl="1"/>
            <a:r>
              <a:rPr lang="en-GB" b="1" dirty="0" smtClean="0"/>
              <a:t>1</a:t>
            </a:r>
            <a:r>
              <a:rPr lang="en-GB" dirty="0" smtClean="0"/>
              <a:t> - referred to Adjudication Panel for Wales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pic>
        <p:nvPicPr>
          <p:cNvPr id="5" name="Content Placeholder 4" descr="Galbrai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67908" cy="2271622"/>
          </a:xfrm>
        </p:spPr>
      </p:pic>
      <p:pic>
        <p:nvPicPr>
          <p:cNvPr id="6" name="Content Placeholder 5" descr="Napole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1737360" cy="2084832"/>
          </a:xfrm>
        </p:spPr>
      </p:pic>
      <p:pic>
        <p:nvPicPr>
          <p:cNvPr id="8" name="Content Placeholder 4" descr="Eisenhower_offi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84784"/>
            <a:ext cx="1999962" cy="252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vexatious Code complaints received by my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“Cllr X refused to shake my hand!”</a:t>
            </a:r>
          </a:p>
          <a:p>
            <a:r>
              <a:rPr lang="en-GB" dirty="0" smtClean="0"/>
              <a:t>“Cllr Y cracked a bad joke in poor taste!”</a:t>
            </a:r>
          </a:p>
          <a:p>
            <a:r>
              <a:rPr lang="en-GB" dirty="0" smtClean="0"/>
              <a:t>“Cllr P tutted and huffed whilst shaking his head!”</a:t>
            </a:r>
          </a:p>
          <a:p>
            <a:r>
              <a:rPr lang="en-GB" dirty="0" smtClean="0"/>
              <a:t>“Cllr M referred to the public gathered in the street as a mob”</a:t>
            </a:r>
          </a:p>
          <a:p>
            <a:r>
              <a:rPr lang="en-GB" dirty="0" smtClean="0"/>
              <a:t>“Cllr S was clicking his pen on and off in an aggressive manner!”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Management Guru, Peter Drucker said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01565"/>
            <a:ext cx="4038600" cy="125487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“Culture eats strategy for breakfast.”</a:t>
            </a:r>
            <a:endParaRPr lang="en-GB" dirty="0"/>
          </a:p>
        </p:txBody>
      </p:sp>
      <p:pic>
        <p:nvPicPr>
          <p:cNvPr id="5" name="Content Placeholder 4" descr="Peter Dru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2755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new PSOW Act to provide the Ombudsman with: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Own initiative investigation powers</a:t>
            </a:r>
          </a:p>
          <a:p>
            <a:r>
              <a:rPr lang="en-GB" dirty="0" smtClean="0"/>
              <a:t>The ability to accept complaints orally, or other communication methods, as well as in writing</a:t>
            </a:r>
          </a:p>
          <a:p>
            <a:r>
              <a:rPr lang="en-GB" dirty="0" smtClean="0"/>
              <a:t>The ability to consider complaints about private hospitals in certain circumstances</a:t>
            </a:r>
          </a:p>
          <a:p>
            <a:r>
              <a:rPr lang="en-GB" dirty="0" smtClean="0"/>
              <a:t>A complaints standards role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3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Go set a watchman for Wales!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Diolch yn fawr!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003C"/>
                </a:solidFill>
              </a:rPr>
              <a:t>Context</a:t>
            </a:r>
            <a:endParaRPr lang="en-GB" dirty="0">
              <a:solidFill>
                <a:srgbClr val="6400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64003C"/>
                </a:solidFill>
              </a:rPr>
              <a:t>Ageing Population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Public spending unlikely to return to 2011 levels until 2025?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NHS/Social Services Integration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Green Paper ‘Our Health: Our Health Service’</a:t>
            </a:r>
          </a:p>
          <a:p>
            <a:r>
              <a:rPr lang="en-GB" dirty="0" smtClean="0"/>
              <a:t>Local Government Reform?</a:t>
            </a:r>
            <a:endParaRPr lang="en-GB" dirty="0" smtClean="0">
              <a:solidFill>
                <a:srgbClr val="64003C"/>
              </a:solidFill>
            </a:endParaRPr>
          </a:p>
          <a:p>
            <a:endParaRPr lang="en-GB" dirty="0">
              <a:solidFill>
                <a:srgbClr val="640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003C"/>
                </a:solidFill>
              </a:rPr>
              <a:t>The Future</a:t>
            </a:r>
            <a:endParaRPr lang="en-GB" dirty="0">
              <a:solidFill>
                <a:srgbClr val="6400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64003C"/>
                </a:solidFill>
              </a:rPr>
              <a:t>Constitutional issues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Size of the state and level of state provision of public services</a:t>
            </a:r>
          </a:p>
          <a:p>
            <a:r>
              <a:rPr lang="en-GB" dirty="0" smtClean="0"/>
              <a:t>Immigration</a:t>
            </a:r>
          </a:p>
          <a:p>
            <a:r>
              <a:rPr lang="en-GB" dirty="0" smtClean="0"/>
              <a:t>Innovation?</a:t>
            </a:r>
          </a:p>
          <a:p>
            <a:pPr>
              <a:buNone/>
            </a:pPr>
            <a:endParaRPr lang="en-GB" dirty="0" smtClean="0">
              <a:solidFill>
                <a:srgbClr val="64003C"/>
              </a:solidFill>
            </a:endParaRPr>
          </a:p>
          <a:p>
            <a:pPr>
              <a:buNone/>
            </a:pPr>
            <a:endParaRPr lang="en-GB" dirty="0">
              <a:solidFill>
                <a:srgbClr val="640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back 20 years ...</a:t>
            </a:r>
            <a:endParaRPr lang="en-GB" dirty="0"/>
          </a:p>
        </p:txBody>
      </p:sp>
      <p:pic>
        <p:nvPicPr>
          <p:cNvPr id="3" name="Content Placeholder 3" descr="John Maj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888432" cy="2434497"/>
          </a:xfrm>
          <a:prstGeom prst="rect">
            <a:avLst/>
          </a:prstGeom>
        </p:spPr>
      </p:pic>
      <p:pic>
        <p:nvPicPr>
          <p:cNvPr id="4" name="Picture 3" descr="Blu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05064"/>
            <a:ext cx="3435846" cy="2036057"/>
          </a:xfrm>
          <a:prstGeom prst="rect">
            <a:avLst/>
          </a:prstGeom>
        </p:spPr>
      </p:pic>
      <p:pic>
        <p:nvPicPr>
          <p:cNvPr id="5" name="Picture 4" descr="Mandela World Cup 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12776"/>
            <a:ext cx="2857500" cy="2486025"/>
          </a:xfrm>
          <a:prstGeom prst="rect">
            <a:avLst/>
          </a:prstGeom>
        </p:spPr>
      </p:pic>
      <p:pic>
        <p:nvPicPr>
          <p:cNvPr id="6" name="Picture 5" descr="Oas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05064"/>
            <a:ext cx="3059832" cy="218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School ... 1985 ...</a:t>
            </a:r>
            <a:endParaRPr lang="en-GB" dirty="0"/>
          </a:p>
        </p:txBody>
      </p:sp>
      <p:pic>
        <p:nvPicPr>
          <p:cNvPr id="5" name="Content Placeholder 4" descr="Nick Llangefni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3212" y="1923459"/>
            <a:ext cx="3170756" cy="3402762"/>
          </a:xfrm>
          <a:prstGeom prst="rect">
            <a:avLst/>
          </a:prstGeom>
        </p:spPr>
      </p:pic>
      <p:pic>
        <p:nvPicPr>
          <p:cNvPr id="6" name="Content Placeholder 4" descr="Mockingbi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6776" y="1341894"/>
            <a:ext cx="2855624" cy="4784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2015</a:t>
            </a:r>
            <a:endParaRPr lang="en-GB" dirty="0"/>
          </a:p>
        </p:txBody>
      </p:sp>
      <p:pic>
        <p:nvPicPr>
          <p:cNvPr id="5" name="Content Placeholder 5" descr="Watch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940156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28369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“Every man’s island...every man’s watchman, is his conscience. There is no such thing as a collective conscious.” 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Groucho Marx said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8576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“Those are my principles and if you don’t like them ... well, I have some more.”</a:t>
            </a:r>
            <a:endParaRPr lang="en-GB" dirty="0"/>
          </a:p>
        </p:txBody>
      </p:sp>
      <p:pic>
        <p:nvPicPr>
          <p:cNvPr id="5" name="Content Placeholder 4" descr="Groucho Mar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8600" cy="2567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Dwight D Eisenhower said ...</a:t>
            </a:r>
            <a:endParaRPr lang="en-GB" dirty="0"/>
          </a:p>
        </p:txBody>
      </p:sp>
      <p:pic>
        <p:nvPicPr>
          <p:cNvPr id="5" name="Content Placeholder 4" descr="Eisenhower_offici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4434" y="1600201"/>
            <a:ext cx="3311502" cy="41816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8576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“A people that values its privileges above its principles, soon loses both.”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Nolan Principles</a:t>
            </a:r>
            <a:endParaRPr lang="en-GB" dirty="0"/>
          </a:p>
        </p:txBody>
      </p:sp>
      <p:pic>
        <p:nvPicPr>
          <p:cNvPr id="5" name="Content Placeholder 4" descr="Lord Nola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579" y="2492896"/>
            <a:ext cx="3472531" cy="20835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Selflessness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Integrity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Objectivity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Openness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Honesty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Leadership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OW Master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205CB8A924F428082EC523391D0A1" ma:contentTypeVersion="2" ma:contentTypeDescription="Create a new document." ma:contentTypeScope="" ma:versionID="e9226c0045bff4cb24213cc8051305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84bebaf7ef689e31549760bf36f58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A4940E-48D7-4965-97DC-0E77CAC4232A}"/>
</file>

<file path=customXml/itemProps2.xml><?xml version="1.0" encoding="utf-8"?>
<ds:datastoreItem xmlns:ds="http://schemas.openxmlformats.org/officeDocument/2006/customXml" ds:itemID="{919820B0-5CA5-42FE-B90B-0B9342131ED3}"/>
</file>

<file path=customXml/itemProps3.xml><?xml version="1.0" encoding="utf-8"?>
<ds:datastoreItem xmlns:ds="http://schemas.openxmlformats.org/officeDocument/2006/customXml" ds:itemID="{1A869973-348D-4D31-BF55-AC9C5107E061}"/>
</file>

<file path=docProps/app.xml><?xml version="1.0" encoding="utf-8"?>
<Properties xmlns="http://schemas.openxmlformats.org/officeDocument/2006/extended-properties" xmlns:vt="http://schemas.openxmlformats.org/officeDocument/2006/docPropsVTypes">
  <Template>PSOW Master Presentation Template</Template>
  <TotalTime>458</TotalTime>
  <Words>377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PSOW Master Presentation Template</vt:lpstr>
      <vt:lpstr>Are the Nolan Principles fit for purpose now &amp; in 20 years?</vt:lpstr>
      <vt:lpstr>Context</vt:lpstr>
      <vt:lpstr>The Future</vt:lpstr>
      <vt:lpstr>Looking back 20 years ...</vt:lpstr>
      <vt:lpstr>Back to School ... 1985 ...</vt:lpstr>
      <vt:lpstr>... 2015</vt:lpstr>
      <vt:lpstr>Groucho Marx said ...</vt:lpstr>
      <vt:lpstr>Dwight D Eisenhower said ...</vt:lpstr>
      <vt:lpstr>The Nolan Principles</vt:lpstr>
      <vt:lpstr>2014/15 – Code of Conduct Statistics</vt:lpstr>
      <vt:lpstr>2014/15 – Code of Conduct Statistics</vt:lpstr>
      <vt:lpstr>Leadership</vt:lpstr>
      <vt:lpstr>Examples of vexatious Code complaints received by my office</vt:lpstr>
      <vt:lpstr>Management Guru, Peter Drucker said ...</vt:lpstr>
      <vt:lpstr>A new PSOW Act to provide the Ombudsman with:</vt:lpstr>
      <vt:lpstr>And Finally ...</vt:lpstr>
    </vt:vector>
  </TitlesOfParts>
  <Company>Public Services Ombudsman for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 Nolan Principles fit for purpose now &amp; in 20 years?</dc:title>
  <dc:creator>marilynm</dc:creator>
  <cp:lastModifiedBy>Davis, Jayne (Secretary)</cp:lastModifiedBy>
  <cp:revision>55</cp:revision>
  <dcterms:created xsi:type="dcterms:W3CDTF">2015-09-29T14:56:51Z</dcterms:created>
  <dcterms:modified xsi:type="dcterms:W3CDTF">2015-10-15T09:57:12Z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0x010100553205CB8A924F428082EC523391D0A1</vt:lpwstr>
  </property>
</Properties>
</file>